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1"/>
  </p:notesMasterIdLst>
  <p:sldIdLst>
    <p:sldId id="4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31" r:id="rId27"/>
    <p:sldId id="333" r:id="rId28"/>
    <p:sldId id="334" r:id="rId29"/>
    <p:sldId id="328" r:id="rId30"/>
    <p:sldId id="330" r:id="rId31"/>
    <p:sldId id="329" r:id="rId32"/>
    <p:sldId id="448" r:id="rId33"/>
    <p:sldId id="447" r:id="rId34"/>
    <p:sldId id="337" r:id="rId35"/>
    <p:sldId id="338" r:id="rId36"/>
    <p:sldId id="340" r:id="rId37"/>
    <p:sldId id="341" r:id="rId38"/>
    <p:sldId id="342" r:id="rId39"/>
    <p:sldId id="343" r:id="rId40"/>
    <p:sldId id="440" r:id="rId41"/>
    <p:sldId id="344" r:id="rId42"/>
    <p:sldId id="345" r:id="rId43"/>
    <p:sldId id="346" r:id="rId44"/>
    <p:sldId id="441" r:id="rId45"/>
    <p:sldId id="347" r:id="rId46"/>
    <p:sldId id="348" r:id="rId47"/>
    <p:sldId id="349" r:id="rId48"/>
    <p:sldId id="442" r:id="rId49"/>
    <p:sldId id="350" r:id="rId50"/>
    <p:sldId id="351" r:id="rId51"/>
    <p:sldId id="352" r:id="rId52"/>
    <p:sldId id="353" r:id="rId53"/>
    <p:sldId id="354" r:id="rId54"/>
    <p:sldId id="355" r:id="rId55"/>
    <p:sldId id="450" r:id="rId56"/>
    <p:sldId id="443" r:id="rId57"/>
    <p:sldId id="356" r:id="rId58"/>
    <p:sldId id="357" r:id="rId59"/>
    <p:sldId id="445" r:id="rId60"/>
    <p:sldId id="358" r:id="rId61"/>
    <p:sldId id="451" r:id="rId62"/>
    <p:sldId id="359" r:id="rId63"/>
    <p:sldId id="360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449" r:id="rId72"/>
    <p:sldId id="368" r:id="rId73"/>
    <p:sldId id="369" r:id="rId74"/>
    <p:sldId id="370" r:id="rId75"/>
    <p:sldId id="401" r:id="rId76"/>
    <p:sldId id="428" r:id="rId77"/>
    <p:sldId id="429" r:id="rId78"/>
    <p:sldId id="436" r:id="rId79"/>
    <p:sldId id="435" r:id="rId80"/>
    <p:sldId id="434" r:id="rId81"/>
    <p:sldId id="430" r:id="rId82"/>
    <p:sldId id="423" r:id="rId83"/>
    <p:sldId id="424" r:id="rId84"/>
    <p:sldId id="425" r:id="rId85"/>
    <p:sldId id="437" r:id="rId86"/>
    <p:sldId id="438" r:id="rId87"/>
    <p:sldId id="439" r:id="rId88"/>
    <p:sldId id="426" r:id="rId89"/>
    <p:sldId id="416" r:id="rId90"/>
    <p:sldId id="415" r:id="rId91"/>
    <p:sldId id="421" r:id="rId92"/>
    <p:sldId id="422" r:id="rId93"/>
    <p:sldId id="417" r:id="rId94"/>
    <p:sldId id="418" r:id="rId95"/>
    <p:sldId id="419" r:id="rId96"/>
    <p:sldId id="420" r:id="rId97"/>
    <p:sldId id="414" r:id="rId98"/>
    <p:sldId id="410" r:id="rId99"/>
    <p:sldId id="411" r:id="rId100"/>
    <p:sldId id="412" r:id="rId101"/>
    <p:sldId id="413" r:id="rId102"/>
    <p:sldId id="454" r:id="rId103"/>
    <p:sldId id="455" r:id="rId104"/>
    <p:sldId id="407" r:id="rId105"/>
    <p:sldId id="406" r:id="rId106"/>
    <p:sldId id="408" r:id="rId107"/>
    <p:sldId id="409" r:id="rId108"/>
    <p:sldId id="405" r:id="rId109"/>
    <p:sldId id="404" r:id="rId110"/>
    <p:sldId id="403" r:id="rId111"/>
    <p:sldId id="402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400" r:id="rId125"/>
    <p:sldId id="397" r:id="rId126"/>
    <p:sldId id="398" r:id="rId127"/>
    <p:sldId id="399" r:id="rId128"/>
    <p:sldId id="457" r:id="rId129"/>
    <p:sldId id="302" r:id="rId1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1" autoAdjust="0"/>
    <p:restoredTop sz="79003"/>
  </p:normalViewPr>
  <p:slideViewPr>
    <p:cSldViewPr>
      <p:cViewPr varScale="1">
        <p:scale>
          <a:sx n="96" d="100"/>
          <a:sy n="96" d="100"/>
        </p:scale>
        <p:origin x="13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7003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10/22/22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1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3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In actuality, the floor on the log function causes some fluctuation,</a:t>
            </a:r>
            <a:r>
              <a:rPr lang="en-CA" altLang="en-US" baseline="0" dirty="0"/>
              <a:t> but 44 % is quite reasonable…</a:t>
            </a:r>
          </a:p>
          <a:p>
            <a:endParaRPr lang="en-CA" altLang="en-US" baseline="0" dirty="0"/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For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4096</a:t>
            </a:r>
            <a:r>
              <a:rPr lang="en-US" altLang="en-US" dirty="0">
                <a:latin typeface="Arial" charset="0"/>
                <a:cs typeface="Arial" charset="0"/>
              </a:rPr>
              <a:t>, 45% worse is an upper bound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0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45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50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5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7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9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0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5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26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27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7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2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2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6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56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5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5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40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31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4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5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0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7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44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6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77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232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8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427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5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977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6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89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Recall that a</a:t>
            </a:r>
            <a:r>
              <a:rPr lang="en-US" altLang="en-US" baseline="30000"/>
              <a:t>log[b](c)</a:t>
            </a:r>
            <a:r>
              <a:rPr lang="en-US" altLang="en-US"/>
              <a:t> = c</a:t>
            </a:r>
            <a:r>
              <a:rPr lang="en-US" altLang="en-US" baseline="30000"/>
              <a:t>log[b](a)</a:t>
            </a:r>
            <a:r>
              <a:rPr lang="en-US" altLang="en-US"/>
              <a:t> for all values of a, b, and c.</a:t>
            </a:r>
          </a:p>
          <a:p>
            <a:r>
              <a:rPr lang="en-US" altLang="en-US"/>
              <a:t>Here, log[b](c) is the logarithm base ‘b’ of c.</a:t>
            </a:r>
          </a:p>
        </p:txBody>
      </p:sp>
    </p:spTree>
    <p:extLst>
      <p:ext uri="{BB962C8B-B14F-4D97-AF65-F5344CB8AC3E}">
        <p14:creationId xmlns:p14="http://schemas.microsoft.com/office/powerpoint/2010/main" val="693224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26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57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6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3200" dirty="0"/>
              <a:t>AVL Trees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9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64?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causes no imbalance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now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Insert 70?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Like insert, erase must check if it caused an imbalance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imbalance is in the right-right subtree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Named after Adelson-</a:t>
            </a:r>
            <a:r>
              <a:rPr lang="en-US" altLang="en-US" dirty="0" err="1">
                <a:latin typeface="Arial" charset="0"/>
                <a:cs typeface="Arial" charset="0"/>
              </a:rPr>
              <a:t>Velskii</a:t>
            </a:r>
            <a:r>
              <a:rPr lang="en-US" altLang="en-US" dirty="0">
                <a:latin typeface="Arial" charset="0"/>
                <a:cs typeface="Arial" charset="0"/>
              </a:rPr>
              <a:t> and Landis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themselves AVL trees</a:t>
            </a:r>
          </a:p>
          <a:p>
            <a:pPr lvl="1"/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Time complexity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May require one correction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marL="360363" indent="-360363"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May require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corrections to maintain balance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Each correction require </a:t>
            </a:r>
            <a:r>
              <a:rPr lang="en-US" altLang="en-US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solidFill>
                  <a:prstClr val="black"/>
                </a:solidFill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Depth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 the time complexity is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arbitrary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requires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sz="1400" i="1" baseline="30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While the polynomial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dirty="0">
                <a:latin typeface="Arial" charset="0"/>
                <a:cs typeface="Arial" charset="0"/>
              </a:rPr>
              <a:t> is not as bad as exponential </a:t>
            </a:r>
            <a:r>
              <a:rPr lang="en-US" altLang="en-US" dirty="0" err="1">
                <a:latin typeface="Arial" charset="0"/>
                <a:cs typeface="Arial" charset="0"/>
              </a:rPr>
              <a:t>behaviour</a:t>
            </a:r>
            <a:r>
              <a:rPr lang="en-US" altLang="en-US" dirty="0">
                <a:latin typeface="Arial" charset="0"/>
                <a:cs typeface="Arial" charset="0"/>
              </a:rPr>
              <a:t>, it is still reasonably sub-optimal when compared to the linear growth associated with link-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Here we see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and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 dirty="0">
                <a:latin typeface="Arial" charset="0"/>
                <a:cs typeface="Arial" charset="0"/>
              </a:rPr>
              <a:t>on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[0, 1000]</a:t>
            </a:r>
          </a:p>
        </p:txBody>
      </p:sp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Balance: difference in subtree heights is 0 or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and </a:t>
            </a:r>
            <a:r>
              <a:rPr lang="en-US" altLang="en-US" dirty="0" err="1">
                <a:latin typeface="Arial" charset="0"/>
                <a:cs typeface="Arial" charset="0"/>
              </a:rPr>
              <a:t>erasion</a:t>
            </a:r>
            <a:r>
              <a:rPr lang="en-US" altLang="en-US" dirty="0">
                <a:latin typeface="Arial" charset="0"/>
                <a:cs typeface="Arial" charset="0"/>
              </a:rPr>
              <a:t> may require the tree to be rebalanced by tree rotations</a:t>
            </a:r>
          </a:p>
        </p:txBody>
      </p:sp>
    </p:spTree>
    <p:extLst>
      <p:ext uri="{BB962C8B-B14F-4D97-AF65-F5344CB8AC3E}">
        <p14:creationId xmlns:p14="http://schemas.microsoft.com/office/powerpoint/2010/main" val="1669226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(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upper bound </a:t>
            </a:r>
            <a:r>
              <a:rPr lang="en-US" altLang="en-US" dirty="0">
                <a:latin typeface="Arial" charset="0"/>
                <a:cs typeface="Arial" charset="0"/>
              </a:rPr>
              <a:t>on the number of nodes in an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zh-CN" dirty="0">
                <a:latin typeface="Arial" charset="0"/>
                <a:cs typeface="Arial" charset="0"/>
              </a:rPr>
              <a:t>is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 perfect binary tree with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latin typeface="Arial" charset="0"/>
                <a:cs typeface="Arial" charset="0"/>
              </a:rPr>
              <a:t> nodes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is the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lower bound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Let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dirty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find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dirty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dirty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dirty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get: 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dirty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dirty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Can we store AVL trees as arrays?</a:t>
            </a:r>
          </a:p>
        </p:txBody>
      </p:sp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Note that 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>
                <a:latin typeface="Arial" charset="0"/>
                <a:cs typeface="Arial" charset="0"/>
              </a:rPr>
              <a:t>Therefore, 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 is a Fibonacci number</a:t>
            </a:r>
            <a:r>
              <a:rPr lang="pt-BR" altLang="en-US" dirty="0">
                <a:latin typeface="Arial" charset="0"/>
                <a:cs typeface="Arial" charset="0"/>
              </a:rPr>
              <a:t>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+ 1 =   2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  1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+ 1 =   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=   2</a:t>
            </a:r>
          </a:p>
          <a:p>
            <a:pPr marL="457200" lvl="1" indent="0">
              <a:buNone/>
            </a:pP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+ 1 =   8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=   7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+ 1 = 13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= 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+ 1 = 21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= 20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+ 1 = 34	→	</a:t>
            </a:r>
            <a:r>
              <a:rPr lang="pt-BR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33</a:t>
            </a:r>
            <a:endParaRPr lang="pt-BR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02671"/>
              </p:ext>
            </p:extLst>
          </p:nvPr>
        </p:nvGraphicFramePr>
        <p:xfrm>
          <a:off x="2339752" y="1916832"/>
          <a:ext cx="4103985" cy="123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1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16832"/>
                        <a:ext cx="4103985" cy="1236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4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	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where </a:t>
            </a:r>
            <a:r>
              <a:rPr lang="en-US" altLang="en-US" i="1" dirty="0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That is, 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>
                <a:solidFill>
                  <a:srgbClr val="FF0000"/>
                </a:solidFill>
                <a:latin typeface="Symbol" pitchFamily="18" charset="2"/>
                <a:cs typeface="Arial" charset="0"/>
                <a:sym typeface="Symbol" panose="05050102010706020507" pitchFamily="18" charset="2"/>
              </a:rPr>
              <a:t>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for a given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2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example,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dirty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Arial" charset="0"/>
                <a:cs typeface="Arial" charset="0"/>
              </a:rPr>
              <a:t>, the bounds on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minimum height: 	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zh-CN" dirty="0">
                <a:latin typeface="Arial" charset="0"/>
                <a:cs typeface="Arial" charset="0"/>
              </a:rPr>
              <a:t>T</a:t>
            </a:r>
            <a:r>
              <a:rPr lang="en-US" altLang="en-US" dirty="0">
                <a:latin typeface="Arial" charset="0"/>
                <a:cs typeface="Arial" charset="0"/>
              </a:rPr>
              <a:t>he maximum height:	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>
                <a:latin typeface="Symbol" pitchFamily="18" charset="2"/>
                <a:cs typeface="Arial" charset="0"/>
              </a:rPr>
              <a:t>f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6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may cause some nodes to be unbalanced. We may need to rebalance the tree after insertion or removal.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calculate changes in height, the member function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height()</a:t>
            </a:r>
            <a:r>
              <a:rPr lang="en-US" altLang="en-US" dirty="0">
                <a:latin typeface="Arial" charset="0"/>
                <a:cs typeface="Arial" charset="0"/>
              </a:rPr>
              <a:t> must run in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Introduce a member variable</a:t>
            </a:r>
            <a:r>
              <a:rPr lang="zh-CN" altLang="en-US" dirty="0">
                <a:latin typeface="Arial" charset="0"/>
                <a:cs typeface="Arial" charset="0"/>
              </a:rPr>
              <a:t>：</a:t>
            </a: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>
                <a:latin typeface="Arial" charset="0"/>
                <a:cs typeface="Arial" charset="0"/>
              </a:rPr>
              <a:t>		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int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800" b="1" dirty="0">
                <a:latin typeface="Courier New" pitchFamily="49" charset="0"/>
                <a:cs typeface="Arial" charset="0"/>
              </a:rPr>
              <a:t>;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variable is updated during inserting and erasing</a:t>
            </a:r>
          </a:p>
        </p:txBody>
      </p:sp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These algorithms are already recursive</a:t>
            </a:r>
          </a:p>
        </p:txBody>
      </p:sp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const Type &amp;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if ( left()-&gt;insert(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none of the heights of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is still balanced</a:t>
            </a:r>
          </a:p>
        </p:txBody>
      </p:sp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Incidentally, the root is now also balanced!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However, only the root node is now unbalanced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Insert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Assume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tree rooted at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7452320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left-left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At this point,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 dirty="0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the right child of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be assigned to the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541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  <p:pic>
        <p:nvPicPr>
          <p:cNvPr id="7" name="Picture 9" descr="C:\Users\dwharder\Desktop\y3.png">
            <a:extLst>
              <a:ext uri="{FF2B5EF4-FFF2-40B4-BE49-F238E27FC236}">
                <a16:creationId xmlns:a16="http://schemas.microsoft.com/office/drawing/2014/main" id="{42CD86D3-3566-41EA-971A-AA86E8A4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45110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to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31666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= 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= this; </a:t>
            </a:r>
          </a:p>
        </p:txBody>
      </p:sp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nodes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are now balanced, and all remaining nodes of the subtrees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6952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Q: will this insertion affect the balance of any ancestors all the way back to the root?</a:t>
            </a: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No, because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>
                <a:latin typeface="Arial" charset="0"/>
                <a:cs typeface="Arial" charset="0"/>
              </a:rPr>
              <a:t> </a:t>
            </a:r>
            <a:r>
              <a:rPr lang="en-CA" altLang="en-US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where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into our original tree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>
                <a:latin typeface="Arial" charset="0"/>
                <a:cs typeface="Arial" charset="0"/>
              </a:rPr>
              <a:t> increases the height of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Once again,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becomes unbalanced</a:t>
            </a:r>
            <a:endParaRPr lang="en-US" alt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524328" y="1772816"/>
            <a:ext cx="1152128" cy="432048"/>
          </a:xfrm>
          <a:prstGeom prst="wedgeRoundRectCallout">
            <a:avLst>
              <a:gd name="adj1" fmla="val -66567"/>
              <a:gd name="adj2" fmla="val -320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dirty="0">
                <a:latin typeface="Arial" charset="0"/>
                <a:cs typeface="Arial" charset="0"/>
              </a:rPr>
              <a:t>left-right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, remains unbalanced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need to look into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endParaRPr lang="en-US" altLang="en-US" baseline="-250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Re-label B</a:t>
            </a:r>
            <a:r>
              <a:rPr lang="en-US" altLang="en-US" baseline="-25000" dirty="0">
                <a:latin typeface="Arial" charset="0"/>
                <a:cs typeface="Arial" charset="0"/>
              </a:rPr>
              <a:t>R</a:t>
            </a:r>
            <a:r>
              <a:rPr lang="en-US" altLang="en-US" dirty="0">
                <a:latin typeface="Arial" charset="0"/>
                <a:cs typeface="Arial" charset="0"/>
              </a:rPr>
              <a:t> as a tree rooted at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>
              <a:latin typeface="Arial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or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>
                <a:latin typeface="Arial" charset="0"/>
                <a:cs typeface="Arial" charset="0"/>
              </a:rPr>
              <a:t> will cause this</a:t>
            </a:r>
            <a:endParaRPr lang="en-US" alt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  <p:pic>
        <p:nvPicPr>
          <p:cNvPr id="7" name="Picture 8" descr="C:\Users\dwharder\Desktop\k3.png">
            <a:extLst>
              <a:ext uri="{FF2B5EF4-FFF2-40B4-BE49-F238E27FC236}">
                <a16:creationId xmlns:a16="http://schemas.microsoft.com/office/drawing/2014/main" id="{633B1E55-8486-44E2-AF8F-5FF999E6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2717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07300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ptr_to_this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= 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DL;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= DR;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=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= this;</a:t>
            </a: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,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symmetric cases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Insertions into either the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&lt;Type&gt;::insert( const Type &amp;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ptr_to_this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new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&lt;Type&gt;(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&lt;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if ( left() -&gt; insert()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left()-&gt;height() - right()-&gt;height()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== 2 )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// perform the appropriate correction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   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= std::max( height(), left()-&gt;height() );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} else if ( </a:t>
            </a:r>
            <a:r>
              <a:rPr lang="en-US" altLang="en-US" sz="12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200" b="1" dirty="0">
                <a:latin typeface="Courier New" pitchFamily="49" charset="0"/>
                <a:cs typeface="Arial" charset="0"/>
              </a:rPr>
              <a:t> &gt; element )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       // ...</a:t>
            </a:r>
          </a:p>
        </p:txBody>
      </p:sp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(1)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>
                <a:latin typeface="Arial" charset="0"/>
                <a:cs typeface="Arial" charset="0"/>
              </a:rPr>
              <a:t>tighten</a:t>
            </a:r>
            <a:r>
              <a:rPr lang="en-US" altLang="en-US" dirty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Prototypical Examples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unbalanced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24195</TotalTime>
  <Words>4089</Words>
  <Application>Microsoft Macintosh PowerPoint</Application>
  <PresentationFormat>全屏显示(4:3)</PresentationFormat>
  <Paragraphs>608</Paragraphs>
  <Slides>129</Slides>
  <Notes>63</Notes>
  <HiddenSlides>5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Consolas</vt:lpstr>
      <vt:lpstr>Courier New</vt:lpstr>
      <vt:lpstr>Symbol</vt:lpstr>
      <vt:lpstr>Times New Roman</vt:lpstr>
      <vt:lpstr>Custom Design</vt:lpstr>
      <vt:lpstr>Equation</vt:lpstr>
      <vt:lpstr>CS101 Data Structures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symmetric cases 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Time complexity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GENG, Hao</cp:lastModifiedBy>
  <cp:revision>530</cp:revision>
  <dcterms:created xsi:type="dcterms:W3CDTF">2009-09-11T23:00:44Z</dcterms:created>
  <dcterms:modified xsi:type="dcterms:W3CDTF">2022-10-25T08:44:50Z</dcterms:modified>
</cp:coreProperties>
</file>